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5"/>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33" r:id="rId22"/>
    <p:sldId id="334" r:id="rId23"/>
    <p:sldId id="336" r:id="rId24"/>
    <p:sldId id="337" r:id="rId25"/>
    <p:sldId id="338" r:id="rId26"/>
    <p:sldId id="339" r:id="rId27"/>
    <p:sldId id="340" r:id="rId28"/>
    <p:sldId id="341" r:id="rId29"/>
    <p:sldId id="263" r:id="rId30"/>
    <p:sldId id="276" r:id="rId31"/>
    <p:sldId id="307" r:id="rId32"/>
    <p:sldId id="269" r:id="rId33"/>
    <p:sldId id="288" r:id="rId34"/>
    <p:sldId id="293" r:id="rId35"/>
    <p:sldId id="294" r:id="rId36"/>
    <p:sldId id="291" r:id="rId37"/>
    <p:sldId id="292" r:id="rId38"/>
    <p:sldId id="296" r:id="rId39"/>
    <p:sldId id="295" r:id="rId40"/>
    <p:sldId id="297" r:id="rId41"/>
    <p:sldId id="298" r:id="rId42"/>
    <p:sldId id="299" r:id="rId43"/>
    <p:sldId id="300" r:id="rId44"/>
    <p:sldId id="301" r:id="rId45"/>
    <p:sldId id="302" r:id="rId46"/>
    <p:sldId id="303" r:id="rId47"/>
    <p:sldId id="305" r:id="rId48"/>
    <p:sldId id="267" r:id="rId49"/>
    <p:sldId id="278" r:id="rId50"/>
    <p:sldId id="312" r:id="rId51"/>
    <p:sldId id="313" r:id="rId52"/>
    <p:sldId id="316" r:id="rId53"/>
    <p:sldId id="314" r:id="rId54"/>
    <p:sldId id="315" r:id="rId55"/>
    <p:sldId id="273" r:id="rId56"/>
    <p:sldId id="281" r:id="rId57"/>
    <p:sldId id="317" r:id="rId58"/>
    <p:sldId id="318" r:id="rId59"/>
    <p:sldId id="319" r:id="rId60"/>
    <p:sldId id="320" r:id="rId61"/>
    <p:sldId id="321" r:id="rId62"/>
    <p:sldId id="322" r:id="rId63"/>
    <p:sldId id="323"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512" autoAdjust="0"/>
  </p:normalViewPr>
  <p:slideViewPr>
    <p:cSldViewPr snapToGrid="0">
      <p:cViewPr varScale="1">
        <p:scale>
          <a:sx n="62" d="100"/>
          <a:sy n="62" d="100"/>
        </p:scale>
        <p:origin x="148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3/1/2018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solidFill>
              </a:rPr>
              <a:t>Intelligence is like a muscle – it can grow!</a:t>
            </a:r>
          </a:p>
          <a:p>
            <a:endParaRPr lang="en-US" sz="1200" dirty="0" smtClean="0">
              <a:solidFill>
                <a:schemeClr val="tx1"/>
              </a:solidFill>
            </a:endParaRPr>
          </a:p>
          <a:p>
            <a:r>
              <a:rPr lang="en-US" sz="1200" dirty="0" smtClean="0">
                <a:solidFill>
                  <a:schemeClr val="tx1"/>
                </a:solidFill>
              </a:rPr>
              <a:t>Research has shown there is a relationship between a student’s mindset and their achievement. Mindset</a:t>
            </a:r>
            <a:r>
              <a:rPr lang="en-US" sz="1200" baseline="0" dirty="0" smtClean="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Fixed: Look smart at all costs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 Goal is learning, do whatever it takes</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in the fixed mindset, a loser is forever.</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smtClean="0">
                <a:solidFill>
                  <a:schemeClr val="tx1"/>
                </a:solidFill>
                <a:effectLst/>
                <a:latin typeface="+mn-lt"/>
                <a:ea typeface="+mn-ea"/>
                <a:cs typeface="+mn-cs"/>
              </a:rPr>
              <a:t>This low-effort syndrome is also a way that students with the fixed mindset protect themselves.</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Fixed: Effort means you are not a natural</a:t>
            </a:r>
          </a:p>
          <a:p>
            <a:r>
              <a:rPr lang="en-US" sz="1200" kern="1200" dirty="0" smtClean="0">
                <a:solidFill>
                  <a:schemeClr val="tx1"/>
                </a:solidFill>
                <a:effectLst/>
                <a:latin typeface="+mn-lt"/>
                <a:ea typeface="+mn-ea"/>
                <a:cs typeface="+mn-cs"/>
              </a:rPr>
              <a:t>Don’t even try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a:t>
            </a:r>
            <a:r>
              <a:rPr lang="en-US" sz="1200" kern="1200" baseline="0" dirty="0" smtClean="0">
                <a:solidFill>
                  <a:schemeClr val="tx1"/>
                </a:solidFill>
                <a:effectLst/>
                <a:latin typeface="+mn-lt"/>
                <a:ea typeface="+mn-ea"/>
                <a:cs typeface="+mn-cs"/>
              </a:rPr>
              <a:t> Do whatever it takes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Help them develop a </a:t>
            </a:r>
            <a:r>
              <a:rPr lang="en-US" sz="1200" kern="1200" smtClean="0">
                <a:solidFill>
                  <a:schemeClr val="tx1"/>
                </a:solidFill>
                <a:effectLst/>
                <a:latin typeface="+mn-lt"/>
                <a:ea typeface="+mn-ea"/>
                <a:cs typeface="+mn-cs"/>
              </a:rPr>
              <a:t>growth mindset.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Help them develop a </a:t>
            </a:r>
            <a:r>
              <a:rPr lang="en-US" sz="1200" kern="1200" smtClean="0">
                <a:solidFill>
                  <a:schemeClr val="tx1"/>
                </a:solidFill>
                <a:effectLst/>
                <a:latin typeface="+mn-lt"/>
                <a:ea typeface="+mn-ea"/>
                <a:cs typeface="+mn-cs"/>
              </a:rPr>
              <a:t>growth mindset.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Many people with the fixed mindset think the world needs to change, not them.</a:t>
            </a:r>
          </a:p>
          <a:p>
            <a:r>
              <a:rPr lang="en-US" sz="1200" kern="1200" dirty="0" smtClean="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1536331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3398394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6722400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228327788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Encourage students to believe in themselves. There is no such thing as a “math” person. Everyone can reach the highest levels they want to, with hard work.</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7452359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Mistakes grow your brain!  It is good to struggle and make mistakes.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57</a:t>
            </a:fld>
            <a:endParaRPr lang="en-US"/>
          </a:p>
        </p:txBody>
      </p:sp>
    </p:spTree>
    <p:extLst>
      <p:ext uri="{BB962C8B-B14F-4D97-AF65-F5344CB8AC3E}">
        <p14:creationId xmlns:p14="http://schemas.microsoft.com/office/powerpoint/2010/main" val="299702918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Always ask questions, always answer questions. Ask yourself: why does that make sense?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58</a:t>
            </a:fld>
            <a:endParaRPr lang="en-US"/>
          </a:p>
        </p:txBody>
      </p:sp>
    </p:spTree>
    <p:extLst>
      <p:ext uri="{BB962C8B-B14F-4D97-AF65-F5344CB8AC3E}">
        <p14:creationId xmlns:p14="http://schemas.microsoft.com/office/powerpoint/2010/main" val="328171590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Math is a very creative subject that is, at its core, about  visualizing  patterns  and  creating  solution  paths  that  others  can  see,  discuss and critique.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59</a:t>
            </a:fld>
            <a:endParaRPr lang="en-US"/>
          </a:p>
        </p:txBody>
      </p:sp>
    </p:spTree>
    <p:extLst>
      <p:ext uri="{BB962C8B-B14F-4D97-AF65-F5344CB8AC3E}">
        <p14:creationId xmlns:p14="http://schemas.microsoft.com/office/powerpoint/2010/main" val="789734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Math is a connected subject, and a form of communication. Represent math in different forms </a:t>
            </a:r>
            <a:r>
              <a:rPr lang="en-US" sz="1200" i="1" kern="1200" dirty="0" err="1" smtClean="0">
                <a:solidFill>
                  <a:schemeClr val="tx1"/>
                </a:solidFill>
                <a:effectLst/>
                <a:latin typeface="+mn-lt"/>
                <a:ea typeface="+mn-ea"/>
                <a:cs typeface="+mn-cs"/>
              </a:rPr>
              <a:t>eg</a:t>
            </a:r>
            <a:r>
              <a:rPr lang="en-US" sz="1200" i="1" kern="1200" dirty="0" smtClean="0">
                <a:solidFill>
                  <a:schemeClr val="tx1"/>
                </a:solidFill>
                <a:effectLst/>
                <a:latin typeface="+mn-lt"/>
                <a:ea typeface="+mn-ea"/>
                <a:cs typeface="+mn-cs"/>
              </a:rPr>
              <a:t> words, a picture, a graph, an equation, and link them. Color code!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60</a:t>
            </a:fld>
            <a:endParaRPr lang="en-US"/>
          </a:p>
        </p:txBody>
      </p:sp>
    </p:spTree>
    <p:extLst>
      <p:ext uri="{BB962C8B-B14F-4D97-AF65-F5344CB8AC3E}">
        <p14:creationId xmlns:p14="http://schemas.microsoft.com/office/powerpoint/2010/main" val="41561194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Top mathematicians, such as Laurent Schwartz, think slowly and deeply.</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61</a:t>
            </a:fld>
            <a:endParaRPr lang="en-US"/>
          </a:p>
        </p:txBody>
      </p:sp>
    </p:spTree>
    <p:extLst>
      <p:ext uri="{BB962C8B-B14F-4D97-AF65-F5344CB8AC3E}">
        <p14:creationId xmlns:p14="http://schemas.microsoft.com/office/powerpoint/2010/main" val="206846627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Math is a growth subject, it takes time to learn and it is all about effort.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62</a:t>
            </a:fld>
            <a:endParaRPr lang="en-US"/>
          </a:p>
        </p:txBody>
      </p:sp>
    </p:spTree>
    <p:extLst>
      <p:ext uri="{BB962C8B-B14F-4D97-AF65-F5344CB8AC3E}">
        <p14:creationId xmlns:p14="http://schemas.microsoft.com/office/powerpoint/2010/main" val="12857116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63</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solidFill>
              </a:rPr>
              <a:t>You can either do math or not.</a:t>
            </a:r>
            <a:r>
              <a:rPr lang="en-US" sz="1200" baseline="0" dirty="0" smtClean="0">
                <a:solidFill>
                  <a:schemeClr val="tx1"/>
                </a:solidFill>
              </a:rPr>
              <a:t> “Math Person”</a:t>
            </a:r>
          </a:p>
          <a:p>
            <a:endParaRPr lang="en-US" sz="1200" baseline="0" dirty="0" smtClean="0">
              <a:solidFill>
                <a:schemeClr val="tx1"/>
              </a:solidFill>
            </a:endParaRPr>
          </a:p>
          <a:p>
            <a:r>
              <a:rPr lang="en-US" sz="1200" dirty="0" smtClean="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3/1/2018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Incorporating Mathematical Mindsets</a:t>
            </a:r>
            <a:endParaRPr lang="en-US" dirty="0"/>
          </a:p>
        </p:txBody>
      </p:sp>
      <p:sp>
        <p:nvSpPr>
          <p:cNvPr id="3" name="Subtitle 2"/>
          <p:cNvSpPr>
            <a:spLocks noGrp="1"/>
          </p:cNvSpPr>
          <p:nvPr>
            <p:ph type="subTitle" idx="1"/>
          </p:nvPr>
        </p:nvSpPr>
        <p:spPr/>
        <p:txBody>
          <a:bodyPr/>
          <a:lstStyle/>
          <a:p>
            <a:r>
              <a:rPr lang="en-US" smtClean="0"/>
              <a:t>Hilton Head – March 2018</a:t>
            </a:r>
            <a:endParaRPr lang="en-US" dirty="0"/>
          </a:p>
        </p:txBody>
      </p:sp>
    </p:spTree>
    <p:extLst>
      <p:ext uri="{BB962C8B-B14F-4D97-AF65-F5344CB8AC3E}">
        <p14:creationId xmlns:p14="http://schemas.microsoft.com/office/powerpoint/2010/main" val="1943604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Mindset</a:t>
            </a:r>
            <a:endParaRPr lang="en-US" dirty="0"/>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can be developed through hard work.</a:t>
            </a:r>
            <a:br>
              <a:rPr lang="en-US" sz="2400" dirty="0" smtClean="0"/>
            </a:br>
            <a:endParaRPr lang="en-US" sz="2400" dirty="0" smtClean="0"/>
          </a:p>
          <a:p>
            <a:r>
              <a:rPr lang="en-US" sz="2400" dirty="0" smtClean="0">
                <a:solidFill>
                  <a:schemeClr val="tx1"/>
                </a:solidFill>
              </a:rPr>
              <a:t>Intelligence and talent are a starting point.</a:t>
            </a:r>
            <a:br>
              <a:rPr lang="en-US" sz="2400" dirty="0" smtClean="0">
                <a:solidFill>
                  <a:schemeClr val="tx1"/>
                </a:solidFill>
              </a:rPr>
            </a:br>
            <a:endParaRPr lang="en-US" sz="2400" dirty="0">
              <a:solidFill>
                <a:schemeClr val="tx1"/>
              </a:solidFill>
            </a:endParaRPr>
          </a:p>
          <a:p>
            <a:r>
              <a:rPr lang="en-US" sz="2400" dirty="0" smtClean="0">
                <a:solidFill>
                  <a:schemeClr val="tx1"/>
                </a:solidFill>
              </a:rPr>
              <a:t>This mindset creates a love of learning and resilience. </a:t>
            </a:r>
            <a:endParaRPr lang="en-US" sz="2400" dirty="0">
              <a:solidFill>
                <a:schemeClr val="tx1"/>
              </a:solidFill>
            </a:endParaRP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Goals</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Concerned how they’ll be judged</a:t>
            </a:r>
            <a:br>
              <a:rPr lang="en-US" sz="2200" dirty="0" smtClean="0"/>
            </a:br>
            <a:r>
              <a:rPr lang="en-US" sz="2200" dirty="0" smtClean="0"/>
              <a:t/>
            </a:r>
            <a:br>
              <a:rPr lang="en-US" sz="2200" dirty="0" smtClean="0"/>
            </a:br>
            <a:endParaRPr lang="en-US" sz="2200" dirty="0" smtClean="0"/>
          </a:p>
          <a:p>
            <a:r>
              <a:rPr lang="en-US" sz="2600" dirty="0" smtClean="0"/>
              <a:t>Growth: </a:t>
            </a:r>
          </a:p>
          <a:p>
            <a:pPr lvl="1"/>
            <a:r>
              <a:rPr lang="en-US" sz="2200" dirty="0" smtClean="0"/>
              <a:t>Concerned with improving</a:t>
            </a:r>
          </a:p>
        </p:txBody>
      </p:sp>
    </p:spTree>
    <p:extLst>
      <p:ext uri="{BB962C8B-B14F-4D97-AF65-F5344CB8AC3E}">
        <p14:creationId xmlns:p14="http://schemas.microsoft.com/office/powerpoint/2010/main" val="2974413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Failure</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Failure is a setback</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Failure is about not growing</a:t>
            </a:r>
          </a:p>
        </p:txBody>
      </p:sp>
    </p:spTree>
    <p:extLst>
      <p:ext uri="{BB962C8B-B14F-4D97-AF65-F5344CB8AC3E}">
        <p14:creationId xmlns:p14="http://schemas.microsoft.com/office/powerpoint/2010/main" val="1943964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Failure/Setback</a:t>
            </a:r>
            <a:endParaRPr lang="en-US" dirty="0"/>
          </a:p>
        </p:txBody>
      </p:sp>
      <p:sp>
        <p:nvSpPr>
          <p:cNvPr id="3" name="Content Placeholder 2"/>
          <p:cNvSpPr>
            <a:spLocks noGrp="1"/>
          </p:cNvSpPr>
          <p:nvPr>
            <p:ph idx="1"/>
          </p:nvPr>
        </p:nvSpPr>
        <p:spPr/>
        <p:txBody>
          <a:bodyPr>
            <a:normAutofit/>
          </a:bodyPr>
          <a:lstStyle/>
          <a:p>
            <a:r>
              <a:rPr lang="en-US" sz="2400" dirty="0" smtClean="0"/>
              <a:t>Students with a fixed-mindset will reduce their effort, leading to lower achievement.</a:t>
            </a:r>
            <a:br>
              <a:rPr lang="en-US" sz="2400" dirty="0" smtClean="0"/>
            </a:br>
            <a:endParaRPr lang="en-US" sz="2400" dirty="0" smtClean="0"/>
          </a:p>
          <a:p>
            <a:r>
              <a:rPr lang="en-US" sz="2400" dirty="0" smtClean="0"/>
              <a:t>Students with a growth-mindset will work harder, leading to higher achievement.</a:t>
            </a:r>
            <a:br>
              <a:rPr lang="en-US" sz="2400" dirty="0" smtClean="0"/>
            </a:br>
            <a:endParaRPr lang="en-US" sz="2400" dirty="0"/>
          </a:p>
          <a:p>
            <a:r>
              <a:rPr lang="en-US" sz="2400" dirty="0" smtClean="0"/>
              <a:t>These are self-perpetuating cycles, especially in math.</a:t>
            </a:r>
          </a:p>
        </p:txBody>
      </p:sp>
    </p:spTree>
    <p:extLst>
      <p:ext uri="{BB962C8B-B14F-4D97-AF65-F5344CB8AC3E}">
        <p14:creationId xmlns:p14="http://schemas.microsoft.com/office/powerpoint/2010/main" val="3857634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Persistence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Effort</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Effort is a bad thing</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Effort is what makes you smart and talented</a:t>
            </a:r>
            <a:endParaRPr lang="en-US" sz="2200" dirty="0"/>
          </a:p>
        </p:txBody>
      </p:sp>
    </p:spTree>
    <p:extLst>
      <p:ext uri="{BB962C8B-B14F-4D97-AF65-F5344CB8AC3E}">
        <p14:creationId xmlns:p14="http://schemas.microsoft.com/office/powerpoint/2010/main" val="645155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sp>
        <p:nvSpPr>
          <p:cNvPr id="3" name="Content Placeholder 2"/>
          <p:cNvSpPr>
            <a:spLocks noGrp="1"/>
          </p:cNvSpPr>
          <p:nvPr>
            <p:ph idx="1"/>
          </p:nvPr>
        </p:nvSpPr>
        <p:spPr/>
        <p:txBody>
          <a:bodyPr>
            <a:normAutofit/>
          </a:bodyPr>
          <a:lstStyle/>
          <a:p>
            <a:r>
              <a:rPr lang="en-US" sz="2400" dirty="0" smtClean="0"/>
              <a:t>Instructors are an important resource for students, and we have a great impact on student learning.</a:t>
            </a:r>
            <a:br>
              <a:rPr lang="en-US" sz="2400" dirty="0" smtClean="0"/>
            </a:br>
            <a:r>
              <a:rPr lang="en-US" sz="2400" dirty="0" smtClean="0"/>
              <a:t/>
            </a:r>
            <a:br>
              <a:rPr lang="en-US" sz="2400" dirty="0" smtClean="0"/>
            </a:br>
            <a:endParaRPr lang="en-US" sz="2400" dirty="0" smtClean="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 in Math</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Easy</a:t>
            </a:r>
            <a:endParaRPr lang="en-US" dirty="0"/>
          </a:p>
        </p:txBody>
      </p:sp>
      <p:sp>
        <p:nvSpPr>
          <p:cNvPr id="3" name="Content Placeholder 2"/>
          <p:cNvSpPr>
            <a:spLocks noGrp="1"/>
          </p:cNvSpPr>
          <p:nvPr>
            <p:ph idx="1"/>
          </p:nvPr>
        </p:nvSpPr>
        <p:spPr/>
        <p:txBody>
          <a:bodyPr>
            <a:normAutofit/>
          </a:bodyPr>
          <a:lstStyle/>
          <a:p>
            <a:r>
              <a:rPr lang="en-US" sz="2400" dirty="0" smtClean="0"/>
              <a:t>Adopting a growth mindset is about changing your view and looking at things in a different way.</a:t>
            </a:r>
            <a:endParaRPr lang="en-US" sz="2400" dirty="0"/>
          </a:p>
        </p:txBody>
      </p:sp>
    </p:spTree>
    <p:extLst>
      <p:ext uri="{BB962C8B-B14F-4D97-AF65-F5344CB8AC3E}">
        <p14:creationId xmlns:p14="http://schemas.microsoft.com/office/powerpoint/2010/main" val="3526941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One Survey Prompts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List a mistake you made that taught you something.</a:t>
            </a:r>
            <a:br>
              <a:rPr lang="en-US" sz="2400" dirty="0" smtClean="0"/>
            </a:br>
            <a:endParaRPr lang="en-US" sz="2400" dirty="0" smtClean="0"/>
          </a:p>
          <a:p>
            <a:r>
              <a:rPr lang="en-US" sz="2400" dirty="0" smtClean="0"/>
              <a:t>List a skill that you picked up that required a lot of practice.</a:t>
            </a:r>
            <a:br>
              <a:rPr lang="en-US" sz="2400" dirty="0" smtClean="0"/>
            </a:br>
            <a:endParaRPr lang="en-US" sz="2400" dirty="0" smtClean="0"/>
          </a:p>
          <a:p>
            <a:r>
              <a:rPr lang="en-US" sz="2400" dirty="0"/>
              <a:t>Give an example, in detail, of an area in which you once had low ability but now perform well</a:t>
            </a:r>
            <a:r>
              <a:rPr lang="en-US" sz="2400" dirty="0" smtClean="0"/>
              <a:t>.</a:t>
            </a:r>
            <a:br>
              <a:rPr lang="en-US" sz="2400" dirty="0" smtClean="0"/>
            </a:br>
            <a:endParaRPr lang="en-US" sz="2400" dirty="0"/>
          </a:p>
          <a:p>
            <a:r>
              <a:rPr lang="en-US" sz="2400" dirty="0"/>
              <a:t> </a:t>
            </a:r>
            <a:r>
              <a:rPr lang="en-US" sz="2400" dirty="0" smtClean="0"/>
              <a:t>Tell </a:t>
            </a:r>
            <a:r>
              <a:rPr lang="en-US" sz="2400" dirty="0"/>
              <a:t>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7790772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Is </a:t>
            </a:r>
            <a:r>
              <a:rPr lang="en-US" sz="2400" dirty="0"/>
              <a:t>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r>
              <a:rPr lang="en-US" sz="2400" dirty="0" smtClean="0"/>
              <a:t>.</a:t>
            </a:r>
            <a:endParaRPr lang="en-US" sz="2400" dirty="0"/>
          </a:p>
        </p:txBody>
      </p:sp>
    </p:spTree>
    <p:extLst>
      <p:ext uri="{BB962C8B-B14F-4D97-AF65-F5344CB8AC3E}">
        <p14:creationId xmlns:p14="http://schemas.microsoft.com/office/powerpoint/2010/main" val="2827800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a:t>
            </a:r>
            <a:r>
              <a:rPr lang="en-US" sz="2400" dirty="0" smtClean="0"/>
              <a:t>Dweck:</a:t>
            </a:r>
          </a:p>
          <a:p>
            <a:r>
              <a:rPr lang="en-US" sz="2400" dirty="0" smtClean="0"/>
              <a:t>A </a:t>
            </a:r>
            <a:r>
              <a:rPr lang="en-US" sz="2400" dirty="0"/>
              <a:t>growth mindset isn’t just about effort. </a:t>
            </a:r>
            <a:r>
              <a:rPr lang="en-US" sz="2400" dirty="0" smtClean="0"/>
              <a:t/>
            </a:r>
            <a:br>
              <a:rPr lang="en-US" sz="2400" dirty="0" smtClean="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094205"/>
          </a:xfrm>
        </p:spPr>
        <p:txBody>
          <a:bodyPr>
            <a:normAutofit lnSpcReduction="10000"/>
          </a:bodyPr>
          <a:lstStyle/>
          <a:p>
            <a:pPr marL="0" indent="0">
              <a:buNone/>
            </a:pPr>
            <a:r>
              <a:rPr lang="en-US" sz="2400" dirty="0"/>
              <a:t>Carol </a:t>
            </a:r>
            <a:r>
              <a:rPr lang="en-US" sz="2400" dirty="0" smtClean="0"/>
              <a:t>Dweck:</a:t>
            </a:r>
          </a:p>
          <a:p>
            <a:r>
              <a:rPr lang="en-US" sz="2400" dirty="0"/>
              <a:t>We also need to remember that effort is a means to an end to the goal of learning and improving. Too often nowadays, praise is given to students who are putting forth effort, but not </a:t>
            </a:r>
            <a:r>
              <a:rPr lang="en-US" sz="2400" dirty="0" smtClean="0"/>
              <a:t>learning. </a:t>
            </a:r>
            <a:br>
              <a:rPr lang="en-US" sz="2400" dirty="0" smtClean="0"/>
            </a:br>
            <a:r>
              <a:rPr lang="en-US" sz="2400" dirty="0" smtClean="0"/>
              <a:t/>
            </a:r>
            <a:br>
              <a:rPr lang="en-US" sz="2400" dirty="0" smtClean="0"/>
            </a:br>
            <a:r>
              <a:rPr lang="en-US" sz="2400" dirty="0" smtClean="0"/>
              <a:t>It’s </a:t>
            </a:r>
            <a:r>
              <a:rPr lang="en-US" sz="2400" dirty="0"/>
              <a:t>good that the students tried, but it’s not good that they’re not learning. The growth-mindset approach helps children feel good in the short and long terms, by helping them thrive on challenges and setbacks on their way to learning. </a:t>
            </a:r>
          </a:p>
        </p:txBody>
      </p:sp>
    </p:spTree>
    <p:extLst>
      <p:ext uri="{BB962C8B-B14F-4D97-AF65-F5344CB8AC3E}">
        <p14:creationId xmlns:p14="http://schemas.microsoft.com/office/powerpoint/2010/main" val="2581504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The focus is on effort, not on success.</a:t>
            </a:r>
            <a:br>
              <a:rPr lang="en-US" sz="2400" dirty="0" smtClean="0"/>
            </a:br>
            <a:r>
              <a:rPr lang="en-US" sz="2400" dirty="0" smtClean="0"/>
              <a:t/>
            </a:r>
            <a:br>
              <a:rPr lang="en-US" sz="2400" dirty="0" smtClean="0"/>
            </a:br>
            <a:endParaRPr lang="en-US" sz="2400" dirty="0" smtClean="0"/>
          </a:p>
          <a:p>
            <a:r>
              <a:rPr lang="en-US" sz="2400" dirty="0" smtClean="0"/>
              <a:t>Instructors using this approach are lowering standards. </a:t>
            </a:r>
            <a:endParaRPr lang="en-US" sz="2400" dirty="0"/>
          </a:p>
        </p:txBody>
      </p:sp>
    </p:spTree>
    <p:extLst>
      <p:ext uri="{BB962C8B-B14F-4D97-AF65-F5344CB8AC3E}">
        <p14:creationId xmlns:p14="http://schemas.microsoft.com/office/powerpoint/2010/main" val="2089933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452552"/>
          </a:xfrm>
        </p:spPr>
        <p:txBody>
          <a:bodyPr>
            <a:normAutofit lnSpcReduction="10000"/>
          </a:bodyPr>
          <a:lstStyle/>
          <a:p>
            <a:pPr marL="0" indent="0">
              <a:buNone/>
            </a:pPr>
            <a:r>
              <a:rPr lang="en-US" sz="2400" dirty="0" smtClean="0"/>
              <a:t>Carol Dweck:</a:t>
            </a:r>
          </a:p>
          <a:p>
            <a:r>
              <a:rPr lang="en-US" sz="2400" dirty="0"/>
              <a:t>Many educators think that lowering their standards will give students success experiences, boost their self-esteem, and raise their achievement</a:t>
            </a:r>
            <a:r>
              <a:rPr lang="en-US" sz="2400" dirty="0" smtClean="0"/>
              <a:t>.</a:t>
            </a:r>
            <a:br>
              <a:rPr lang="en-US" sz="2400" dirty="0" smtClean="0"/>
            </a:br>
            <a:endParaRPr lang="en-US" sz="2400" dirty="0"/>
          </a:p>
          <a:p>
            <a:r>
              <a:rPr lang="en-US" sz="2400" dirty="0"/>
              <a:t>Well, it doesn’t work. Lowering standards just leads to poorly educated students who feel entitled to easy work and lavish praise</a:t>
            </a:r>
            <a:r>
              <a:rPr lang="en-US" sz="2400" dirty="0" smtClean="0"/>
              <a:t>.</a:t>
            </a:r>
            <a:br>
              <a:rPr lang="en-US" sz="2400" dirty="0" smtClean="0"/>
            </a:br>
            <a:endParaRPr lang="en-US" sz="2400" dirty="0"/>
          </a:p>
          <a:p>
            <a:r>
              <a:rPr lang="en-US" sz="2400" dirty="0" smtClean="0"/>
              <a:t>Simply </a:t>
            </a:r>
            <a:r>
              <a:rPr lang="en-US" sz="2400" dirty="0"/>
              <a:t>raising standards in our schools, without giving students the means of reaching them, is a recipe for disaster</a:t>
            </a:r>
            <a:r>
              <a:rPr lang="en-US" sz="2400" dirty="0" smtClean="0"/>
              <a:t>.</a:t>
            </a:r>
            <a:endParaRPr lang="en-US" sz="2400" dirty="0"/>
          </a:p>
        </p:txBody>
      </p:sp>
    </p:spTree>
    <p:extLst>
      <p:ext uri="{BB962C8B-B14F-4D97-AF65-F5344CB8AC3E}">
        <p14:creationId xmlns:p14="http://schemas.microsoft.com/office/powerpoint/2010/main" val="2905441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False Growth-Mindset</a:t>
            </a:r>
            <a:endParaRPr lang="en-US" sz="2400" dirty="0"/>
          </a:p>
        </p:txBody>
      </p:sp>
    </p:spTree>
    <p:extLst>
      <p:ext uri="{BB962C8B-B14F-4D97-AF65-F5344CB8AC3E}">
        <p14:creationId xmlns:p14="http://schemas.microsoft.com/office/powerpoint/2010/main" val="1127533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A </a:t>
            </a:r>
            <a:r>
              <a:rPr lang="en-US" sz="2400" dirty="0"/>
              <a:t>lot of scientific evidence suggests that the difference between those who succeed and those who don't is not the brains they were born with, but their approach to life, the messages they receive about their potential, and the opportunities they have to learn</a:t>
            </a:r>
            <a:r>
              <a:rPr lang="en-US" sz="2400" dirty="0" smtClean="0"/>
              <a:t>.</a:t>
            </a:r>
            <a:endParaRPr lang="en-US" sz="2400" dirty="0"/>
          </a:p>
          <a:p>
            <a:r>
              <a:rPr lang="en-US" sz="2400" dirty="0"/>
              <a:t>The very best opportunities to learn come about when students believe in themselves.</a:t>
            </a:r>
          </a:p>
        </p:txBody>
      </p:sp>
    </p:spTree>
    <p:extLst>
      <p:ext uri="{BB962C8B-B14F-4D97-AF65-F5344CB8AC3E}">
        <p14:creationId xmlns:p14="http://schemas.microsoft.com/office/powerpoint/2010/main" val="9512589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The messages we send to our students are so important.</a:t>
            </a:r>
            <a:endParaRPr lang="en-US" sz="2400" dirty="0"/>
          </a:p>
        </p:txBody>
      </p:sp>
    </p:spTree>
    <p:extLst>
      <p:ext uri="{BB962C8B-B14F-4D97-AF65-F5344CB8AC3E}">
        <p14:creationId xmlns:p14="http://schemas.microsoft.com/office/powerpoint/2010/main" val="33681106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For example …</a:t>
            </a:r>
            <a:br>
              <a:rPr lang="en-US" sz="2400" dirty="0" smtClean="0"/>
            </a:br>
            <a:r>
              <a:rPr lang="en-US" sz="2400" dirty="0" smtClean="0"/>
              <a:t/>
            </a:r>
            <a:br>
              <a:rPr lang="en-US" sz="2400" dirty="0" smtClean="0"/>
            </a:br>
            <a:r>
              <a:rPr lang="en-US" sz="2400" dirty="0"/>
              <a:t>Teachers need to replace sympathetic messages such as “Don't worry, math isn't your thing” with positive messages such as “You can do this, I believe in you, math is all about effort and hard work</a:t>
            </a:r>
            <a:r>
              <a:rPr lang="en-US" sz="2400" dirty="0" smtClean="0"/>
              <a:t>.”</a:t>
            </a:r>
            <a:r>
              <a:rPr lang="en-US" sz="2400" dirty="0"/>
              <a:t/>
            </a:r>
            <a:br>
              <a:rPr lang="en-US" sz="2400" dirty="0"/>
            </a:br>
            <a:r>
              <a:rPr lang="en-US" sz="2400" dirty="0" smtClean="0"/>
              <a:t>- Jo Boaler</a:t>
            </a:r>
            <a:endParaRPr lang="en-US" sz="2400" dirty="0"/>
          </a:p>
        </p:txBody>
      </p:sp>
    </p:spTree>
    <p:extLst>
      <p:ext uri="{BB962C8B-B14F-4D97-AF65-F5344CB8AC3E}">
        <p14:creationId xmlns:p14="http://schemas.microsoft.com/office/powerpoint/2010/main" val="31379959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love mistakes. Every time they make a mistake their brain grows</a:t>
            </a:r>
            <a:r>
              <a:rPr lang="en-US" sz="2400" dirty="0" smtClean="0"/>
              <a:t>.</a:t>
            </a:r>
            <a:br>
              <a:rPr lang="en-US" sz="2400" dirty="0" smtClean="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believe in every one of them, that there is no such thing as a math brain or a math gene, and that I expect all of them to achieve at the highest levels</a:t>
            </a:r>
            <a:r>
              <a:rPr lang="en-US" sz="2400" dirty="0" smtClean="0"/>
              <a:t>.</a:t>
            </a:r>
            <a:br>
              <a:rPr lang="en-US" sz="2400" dirty="0" smtClean="0"/>
            </a:br>
            <a:endParaRPr lang="en-US" sz="2400" dirty="0"/>
          </a:p>
          <a:p>
            <a:r>
              <a:rPr lang="en-US" sz="2400" dirty="0"/>
              <a:t>I have always known how important it is that students know their teacher believes in </a:t>
            </a:r>
            <a:r>
              <a:rPr lang="en-US" sz="2400" dirty="0" smtClean="0"/>
              <a:t>them.</a:t>
            </a:r>
            <a:endParaRPr lang="en-US" sz="2400" dirty="0"/>
          </a:p>
        </p:txBody>
      </p:sp>
    </p:spTree>
    <p:extLst>
      <p:ext uri="{BB962C8B-B14F-4D97-AF65-F5344CB8AC3E}">
        <p14:creationId xmlns:p14="http://schemas.microsoft.com/office/powerpoint/2010/main" val="454380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The </a:t>
            </a:r>
            <a:r>
              <a:rPr lang="en-US" sz="2400" dirty="0"/>
              <a:t>great teachers believe in the growth of the intellect and talent, and they are fascinated with the process of learning.</a:t>
            </a:r>
          </a:p>
        </p:txBody>
      </p:sp>
    </p:spTree>
    <p:extLst>
      <p:ext uri="{BB962C8B-B14F-4D97-AF65-F5344CB8AC3E}">
        <p14:creationId xmlns:p14="http://schemas.microsoft.com/office/powerpoint/2010/main" val="39403331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Misconceptions about math: that math is a subject of rules and procedures, that being good at math means being fast at math, that math is all about certainty and right and wrong answers, </a:t>
            </a:r>
            <a:r>
              <a:rPr lang="en-US" sz="2400" dirty="0" smtClean="0"/>
              <a:t>… .</a:t>
            </a:r>
            <a:br>
              <a:rPr lang="en-US" sz="2400" dirty="0" smtClean="0"/>
            </a:br>
            <a:endParaRPr lang="en-US" sz="2400" dirty="0"/>
          </a:p>
          <a:p>
            <a:r>
              <a:rPr lang="en-US" sz="2400" dirty="0"/>
              <a:t>It is also important to realize that the speed at which students appear to grasp concepts is not indicative of their mathematics </a:t>
            </a:r>
            <a:r>
              <a:rPr lang="en-US" sz="2400" dirty="0" smtClean="0"/>
              <a:t>potential.</a:t>
            </a:r>
            <a:endParaRPr lang="en-US" sz="2400" dirty="0"/>
          </a:p>
        </p:txBody>
      </p:sp>
    </p:spTree>
    <p:extLst>
      <p:ext uri="{BB962C8B-B14F-4D97-AF65-F5344CB8AC3E}">
        <p14:creationId xmlns:p14="http://schemas.microsoft.com/office/powerpoint/2010/main" val="2170855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r>
              <a:rPr lang="en-US" sz="2400" dirty="0" smtClean="0"/>
              <a:t>Praise growth-mindset, effort-based qualities rather than fixed-mindset, talent-based qualities.</a:t>
            </a:r>
            <a:br>
              <a:rPr lang="en-US" sz="2400" dirty="0" smtClean="0"/>
            </a:br>
            <a:endParaRPr lang="en-US" sz="2400" dirty="0" smtClean="0"/>
          </a:p>
          <a:p>
            <a:r>
              <a:rPr lang="en-US" sz="2400" dirty="0" smtClean="0"/>
              <a:t>When you tell a student “You are smart” …</a:t>
            </a:r>
            <a:br>
              <a:rPr lang="en-US" sz="2400" dirty="0" smtClean="0"/>
            </a:br>
            <a:endParaRPr lang="en-US" sz="2400" dirty="0" smtClean="0"/>
          </a:p>
          <a:p>
            <a:r>
              <a:rPr lang="en-US" sz="2400" dirty="0" smtClean="0"/>
              <a:t>Try using “Your hard work is paying off!”</a:t>
            </a:r>
            <a:endParaRPr lang="en-US" sz="2400" dirty="0"/>
          </a:p>
        </p:txBody>
      </p:sp>
    </p:spTree>
    <p:extLst>
      <p:ext uri="{BB962C8B-B14F-4D97-AF65-F5344CB8AC3E}">
        <p14:creationId xmlns:p14="http://schemas.microsoft.com/office/powerpoint/2010/main" val="37378994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We know that one way we aid and abet students in developing a fixed mindset is by giving them fixed praise—telling them, in particular, that they are smart. </a:t>
            </a:r>
            <a:r>
              <a:rPr lang="en-US" sz="2400" dirty="0" smtClean="0"/>
              <a:t/>
            </a:r>
            <a:br>
              <a:rPr lang="en-US" sz="2400" dirty="0" smtClean="0"/>
            </a:br>
            <a:r>
              <a:rPr lang="en-US" sz="2400" dirty="0" smtClean="0"/>
              <a:t/>
            </a:r>
            <a:br>
              <a:rPr lang="en-US" sz="2400" dirty="0" smtClean="0"/>
            </a:br>
            <a:r>
              <a:rPr lang="en-US" sz="2400" dirty="0" smtClean="0"/>
              <a:t>When </a:t>
            </a:r>
            <a:r>
              <a:rPr lang="en-US" sz="2400" dirty="0"/>
              <a:t>students hear that they are smart, they feel good at first, but when they struggle and fail—and everyone does—they start to believe they are not so smart. </a:t>
            </a:r>
            <a:r>
              <a:rPr lang="en-US" sz="2400" dirty="0" smtClean="0"/>
              <a:t/>
            </a:r>
            <a:br>
              <a:rPr lang="en-US" sz="2400" dirty="0" smtClean="0"/>
            </a:br>
            <a:r>
              <a:rPr lang="en-US" sz="2400" dirty="0" smtClean="0"/>
              <a:t/>
            </a:r>
            <a:br>
              <a:rPr lang="en-US" sz="2400" dirty="0" smtClean="0"/>
            </a:br>
            <a:r>
              <a:rPr lang="en-US" sz="2400" dirty="0" smtClean="0"/>
              <a:t>They </a:t>
            </a:r>
            <a:r>
              <a:rPr lang="en-US" sz="2400" dirty="0"/>
              <a:t>continually judge themselves against a fixed scale of “smartness,” and this will be damaging for them</a:t>
            </a:r>
            <a:r>
              <a:rPr lang="en-US" sz="2400" dirty="0" smtClean="0"/>
              <a:t>,</a:t>
            </a:r>
            <a:endParaRPr lang="en-US" sz="2400" dirty="0"/>
          </a:p>
        </p:txBody>
      </p:sp>
    </p:spTree>
    <p:extLst>
      <p:ext uri="{BB962C8B-B14F-4D97-AF65-F5344CB8AC3E}">
        <p14:creationId xmlns:p14="http://schemas.microsoft.com/office/powerpoint/2010/main" val="34455070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r>
              <a:rPr lang="en-US" sz="2400" dirty="0" smtClean="0"/>
              <a:t>.”).</a:t>
            </a:r>
            <a:endParaRPr lang="en-US" sz="2400" dirty="0"/>
          </a:p>
        </p:txBody>
      </p:sp>
    </p:spTree>
    <p:extLst>
      <p:ext uri="{BB962C8B-B14F-4D97-AF65-F5344CB8AC3E}">
        <p14:creationId xmlns:p14="http://schemas.microsoft.com/office/powerpoint/2010/main" val="8118965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The ability-praised students rejected </a:t>
            </a:r>
            <a:r>
              <a:rPr lang="en-US" sz="2400" dirty="0" smtClean="0"/>
              <a:t>a challenging </a:t>
            </a:r>
            <a:r>
              <a:rPr lang="en-US" sz="2400" dirty="0"/>
              <a:t>new task that could expose their flaws and call their talent into question. 90% of the effort-praised students wanted a challenging new task they could learn </a:t>
            </a:r>
            <a:r>
              <a:rPr lang="en-US" sz="2400" dirty="0" smtClean="0"/>
              <a:t>from.</a:t>
            </a:r>
            <a:br>
              <a:rPr lang="en-US" sz="2400" dirty="0" smtClean="0"/>
            </a:br>
            <a:endParaRPr lang="en-US" sz="2400" dirty="0" smtClean="0"/>
          </a:p>
          <a:p>
            <a:r>
              <a:rPr lang="en-US" sz="2400" dirty="0" smtClean="0"/>
              <a:t>The </a:t>
            </a:r>
            <a:r>
              <a:rPr lang="en-US" sz="2400" dirty="0"/>
              <a:t>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Praising children’s intelligence harms their motivation and it harms their performance. The minute they hit a snag, their confidence goes out the window and their motivation hits rock bottom.</a:t>
            </a:r>
          </a:p>
        </p:txBody>
      </p:sp>
    </p:spTree>
    <p:extLst>
      <p:ext uri="{BB962C8B-B14F-4D97-AF65-F5344CB8AC3E}">
        <p14:creationId xmlns:p14="http://schemas.microsoft.com/office/powerpoint/2010/main" val="9389519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Classroom</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Student Perceptions of Math</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Carol Dweck</a:t>
            </a:r>
            <a:r>
              <a:rPr lang="en-US" dirty="0"/>
              <a:t/>
            </a:r>
            <a:br>
              <a:rPr lang="en-US" dirty="0"/>
            </a:br>
            <a:r>
              <a:rPr lang="en-US" dirty="0" smtClean="0"/>
              <a:t>Mindset – The New Psychology of Success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smtClean="0"/>
              <a:t>Jo Boaler:</a:t>
            </a:r>
          </a:p>
          <a:p>
            <a:r>
              <a:rPr lang="en-US" sz="2400" dirty="0" smtClean="0"/>
              <a:t>They </a:t>
            </a:r>
            <a:r>
              <a:rPr lang="en-US" sz="2400" dirty="0"/>
              <a:t>realize they have to use their own minds—thinking, sense making, and reasoning. They stop thinking their task is just to repeat methods, and they realize their task is to think about the appropriateness of different methods. </a:t>
            </a:r>
            <a:r>
              <a:rPr lang="en-US" sz="2400" dirty="0" smtClean="0"/>
              <a:t/>
            </a:r>
            <a:br>
              <a:rPr lang="en-US" sz="2400" dirty="0" smtClean="0"/>
            </a:br>
            <a:endParaRPr lang="en-US" sz="2400" dirty="0"/>
          </a:p>
          <a:p>
            <a:r>
              <a:rPr lang="en-US" sz="2400" dirty="0"/>
              <a:t>When students think their role is not to reproduce a method but to come up with an idea, everything </a:t>
            </a:r>
            <a:r>
              <a:rPr lang="en-US" sz="2400" dirty="0" smtClean="0"/>
              <a:t>changes.</a:t>
            </a:r>
            <a:endParaRPr lang="en-US" sz="2400" dirty="0"/>
          </a:p>
        </p:txBody>
      </p:sp>
    </p:spTree>
    <p:extLst>
      <p:ext uri="{BB962C8B-B14F-4D97-AF65-F5344CB8AC3E}">
        <p14:creationId xmlns:p14="http://schemas.microsoft.com/office/powerpoint/2010/main" val="40924141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Reasoning also gives students access to understanding</a:t>
            </a:r>
            <a:r>
              <a:rPr lang="en-US" sz="2400" dirty="0" smtClean="0"/>
              <a:t>.</a:t>
            </a:r>
            <a:br>
              <a:rPr lang="en-US" sz="2400" dirty="0" smtClean="0"/>
            </a:br>
            <a:endParaRPr lang="en-US" sz="2400" dirty="0"/>
          </a:p>
          <a:p>
            <a:r>
              <a:rPr lang="en-US" sz="2400" dirty="0" smtClean="0"/>
              <a:t>Reasoning </a:t>
            </a:r>
            <a:r>
              <a:rPr lang="en-US" sz="2400" dirty="0"/>
              <a:t>had a particular role to play in the promotion of equity, as it helped to reduce the gap between students who understood and students who were struggling</a:t>
            </a:r>
            <a:r>
              <a:rPr lang="en-US" sz="2400" dirty="0" smtClean="0"/>
              <a:t>.</a:t>
            </a:r>
            <a:br>
              <a:rPr lang="en-US" sz="2400" dirty="0" smtClean="0"/>
            </a:br>
            <a:endParaRPr lang="en-US" sz="2400" dirty="0"/>
          </a:p>
          <a:p>
            <a:r>
              <a:rPr lang="en-US" sz="2400" dirty="0" smtClean="0"/>
              <a:t>It </a:t>
            </a:r>
            <a:r>
              <a:rPr lang="en-US" sz="2400" dirty="0"/>
              <a:t>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C’s of Mathematics Engagement</a:t>
            </a:r>
            <a:endParaRPr lang="en-US" dirty="0"/>
          </a:p>
        </p:txBody>
      </p:sp>
      <p:sp>
        <p:nvSpPr>
          <p:cNvPr id="3" name="Content Placeholder 2"/>
          <p:cNvSpPr>
            <a:spLocks noGrp="1"/>
          </p:cNvSpPr>
          <p:nvPr>
            <p:ph idx="1"/>
          </p:nvPr>
        </p:nvSpPr>
        <p:spPr/>
        <p:txBody>
          <a:bodyPr>
            <a:normAutofit/>
          </a:bodyPr>
          <a:lstStyle/>
          <a:p>
            <a:r>
              <a:rPr lang="en-US" sz="2400" dirty="0" smtClean="0"/>
              <a:t>Curiosity</a:t>
            </a:r>
          </a:p>
          <a:p>
            <a:r>
              <a:rPr lang="en-US" sz="2400" dirty="0" smtClean="0"/>
              <a:t>Connection Making</a:t>
            </a:r>
          </a:p>
          <a:p>
            <a:r>
              <a:rPr lang="en-US" sz="2400" dirty="0" smtClean="0"/>
              <a:t>Challenge</a:t>
            </a:r>
          </a:p>
          <a:p>
            <a:r>
              <a:rPr lang="en-US" sz="2400" dirty="0" smtClean="0"/>
              <a:t>Creativity</a:t>
            </a:r>
          </a:p>
          <a:p>
            <a:r>
              <a:rPr lang="en-US" sz="2400" dirty="0" smtClean="0"/>
              <a:t>Collaboration</a:t>
            </a:r>
            <a:endParaRPr lang="en-US" sz="2400" dirty="0"/>
          </a:p>
        </p:txBody>
      </p:sp>
    </p:spTree>
    <p:extLst>
      <p:ext uri="{BB962C8B-B14F-4D97-AF65-F5344CB8AC3E}">
        <p14:creationId xmlns:p14="http://schemas.microsoft.com/office/powerpoint/2010/main" val="6927994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Everyone can learn math to the highest levels.</a:t>
            </a:r>
            <a:endParaRPr lang="en-US" sz="2400" dirty="0"/>
          </a:p>
        </p:txBody>
      </p:sp>
    </p:spTree>
    <p:extLst>
      <p:ext uri="{BB962C8B-B14F-4D97-AF65-F5344CB8AC3E}">
        <p14:creationId xmlns:p14="http://schemas.microsoft.com/office/powerpoint/2010/main" val="33285277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Mistakes are valuable.</a:t>
            </a:r>
            <a:endParaRPr lang="en-US" sz="2400" dirty="0"/>
          </a:p>
        </p:txBody>
      </p:sp>
    </p:spTree>
    <p:extLst>
      <p:ext uri="{BB962C8B-B14F-4D97-AF65-F5344CB8AC3E}">
        <p14:creationId xmlns:p14="http://schemas.microsoft.com/office/powerpoint/2010/main" val="7457742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Questions are really important.</a:t>
            </a:r>
            <a:endParaRPr lang="en-US" sz="2400" dirty="0"/>
          </a:p>
        </p:txBody>
      </p:sp>
    </p:spTree>
    <p:extLst>
      <p:ext uri="{BB962C8B-B14F-4D97-AF65-F5344CB8AC3E}">
        <p14:creationId xmlns:p14="http://schemas.microsoft.com/office/powerpoint/2010/main" val="7755747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creativity and making sense.</a:t>
            </a:r>
            <a:endParaRPr lang="en-US" sz="2400" dirty="0"/>
          </a:p>
        </p:txBody>
      </p:sp>
    </p:spTree>
    <p:extLst>
      <p:ext uri="{BB962C8B-B14F-4D97-AF65-F5344CB8AC3E}">
        <p14:creationId xmlns:p14="http://schemas.microsoft.com/office/powerpoint/2010/main" val="3536448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a:t>
            </a:r>
            <a:br>
              <a:rPr lang="en-US" dirty="0" smtClean="0"/>
            </a:br>
            <a:r>
              <a:rPr lang="en-US" dirty="0" smtClean="0"/>
              <a:t>Mathematical Mindsets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connections and communicating.</a:t>
            </a:r>
            <a:endParaRPr lang="en-US" sz="2400" dirty="0"/>
          </a:p>
        </p:txBody>
      </p:sp>
    </p:spTree>
    <p:extLst>
      <p:ext uri="{BB962C8B-B14F-4D97-AF65-F5344CB8AC3E}">
        <p14:creationId xmlns:p14="http://schemas.microsoft.com/office/powerpoint/2010/main" val="36966303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Depth is much more important than speed.</a:t>
            </a:r>
            <a:endParaRPr lang="en-US" sz="2400" dirty="0"/>
          </a:p>
        </p:txBody>
      </p:sp>
    </p:spTree>
    <p:extLst>
      <p:ext uri="{BB962C8B-B14F-4D97-AF65-F5344CB8AC3E}">
        <p14:creationId xmlns:p14="http://schemas.microsoft.com/office/powerpoint/2010/main" val="90157721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class is about learning, not performing.</a:t>
            </a:r>
            <a:endParaRPr lang="en-US" sz="2400" dirty="0"/>
          </a:p>
        </p:txBody>
      </p:sp>
    </p:spTree>
    <p:extLst>
      <p:ext uri="{BB962C8B-B14F-4D97-AF65-F5344CB8AC3E}">
        <p14:creationId xmlns:p14="http://schemas.microsoft.com/office/powerpoint/2010/main" val="27465293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a:t>
            </a:r>
            <a:endParaRPr lang="en-US" dirty="0"/>
          </a:p>
        </p:txBody>
      </p:sp>
      <p:sp>
        <p:nvSpPr>
          <p:cNvPr id="3" name="Content Placeholder 2"/>
          <p:cNvSpPr>
            <a:spLocks noGrp="1"/>
          </p:cNvSpPr>
          <p:nvPr>
            <p:ph idx="1"/>
          </p:nvPr>
        </p:nvSpPr>
        <p:spPr/>
        <p:txBody>
          <a:bodyPr>
            <a:normAutofit/>
          </a:bodyPr>
          <a:lstStyle/>
          <a:p>
            <a:r>
              <a:rPr lang="en-US" sz="3200" dirty="0" smtClean="0"/>
              <a:t>Email: </a:t>
            </a:r>
            <a:r>
              <a:rPr lang="en-US" sz="3200" dirty="0" smtClean="0">
                <a:hlinkClick r:id="rId3"/>
              </a:rPr>
              <a:t>georgew@cos.edu</a:t>
            </a:r>
            <a:r>
              <a:rPr lang="en-US" sz="3200" dirty="0" smtClean="0"/>
              <a:t> </a:t>
            </a:r>
            <a:br>
              <a:rPr lang="en-US" sz="3200" dirty="0" smtClean="0"/>
            </a:br>
            <a:endParaRPr lang="en-US" sz="3200" dirty="0" smtClean="0"/>
          </a:p>
          <a:p>
            <a:r>
              <a:rPr lang="en-US" sz="3200" dirty="0" smtClean="0"/>
              <a:t>Twitter: @</a:t>
            </a:r>
            <a:r>
              <a:rPr lang="en-US" sz="3200" dirty="0" err="1" smtClean="0"/>
              <a:t>georgewoodbury</a:t>
            </a:r>
            <a:r>
              <a:rPr lang="en-US" sz="3200" dirty="0" smtClean="0"/>
              <a:t/>
            </a:r>
            <a:br>
              <a:rPr lang="en-US" sz="3200" dirty="0" smtClean="0"/>
            </a:br>
            <a:endParaRPr lang="en-US" sz="3200" dirty="0" smtClean="0"/>
          </a:p>
          <a:p>
            <a:r>
              <a:rPr lang="en-US" sz="3200" dirty="0" smtClean="0"/>
              <a:t>Website: georgewoodbury.com</a:t>
            </a:r>
            <a:endParaRPr lang="en-US" sz="3200" dirty="0"/>
          </a:p>
        </p:txBody>
      </p:sp>
    </p:spTree>
    <p:extLst>
      <p:ext uri="{BB962C8B-B14F-4D97-AF65-F5344CB8AC3E}">
        <p14:creationId xmlns:p14="http://schemas.microsoft.com/office/powerpoint/2010/main" val="1822367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Definitions</a:t>
            </a:r>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Mindsets</a:t>
            </a:r>
            <a:endParaRPr lang="en-US"/>
          </a:p>
        </p:txBody>
      </p:sp>
      <p:sp>
        <p:nvSpPr>
          <p:cNvPr id="3" name="Content Placeholder 2"/>
          <p:cNvSpPr>
            <a:spLocks noGrp="1"/>
          </p:cNvSpPr>
          <p:nvPr>
            <p:ph idx="1"/>
          </p:nvPr>
        </p:nvSpPr>
        <p:spPr/>
        <p:txBody>
          <a:bodyPr>
            <a:normAutofit/>
          </a:bodyPr>
          <a:lstStyle/>
          <a:p>
            <a:r>
              <a:rPr lang="en-US" sz="2400" dirty="0" smtClean="0"/>
              <a:t>Mindsets are beliefs – beliefs about yourself and your most basic qualities (intelligence, talents, personality).</a:t>
            </a:r>
            <a:br>
              <a:rPr lang="en-US" sz="2400" dirty="0" smtClean="0"/>
            </a:br>
            <a:r>
              <a:rPr lang="en-US" sz="2400" dirty="0" smtClean="0"/>
              <a:t>- Carol Dweck</a:t>
            </a:r>
          </a:p>
          <a:p>
            <a:r>
              <a:rPr lang="en-US" sz="2400" dirty="0" smtClean="0"/>
              <a:t>Are these fixed traits, or can you grow them over time?</a:t>
            </a:r>
            <a:endParaRPr lang="en-US" sz="2400" dirty="0"/>
          </a:p>
        </p:txBody>
      </p:sp>
    </p:spTree>
    <p:extLst>
      <p:ext uri="{BB962C8B-B14F-4D97-AF65-F5344CB8AC3E}">
        <p14:creationId xmlns:p14="http://schemas.microsoft.com/office/powerpoint/2010/main" val="812286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Fixed Mindset</a:t>
            </a:r>
            <a:endParaRPr lang="en-US"/>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are fixed traits.</a:t>
            </a:r>
            <a:br>
              <a:rPr lang="en-US" sz="2400" dirty="0" smtClean="0"/>
            </a:br>
            <a:endParaRPr lang="en-US" sz="2400" dirty="0" smtClean="0"/>
          </a:p>
          <a:p>
            <a:r>
              <a:rPr lang="en-US" sz="2400" dirty="0" smtClean="0">
                <a:solidFill>
                  <a:schemeClr val="tx1"/>
                </a:solidFill>
              </a:rPr>
              <a:t>Talent </a:t>
            </a:r>
            <a:r>
              <a:rPr lang="en-US" sz="2400" dirty="0">
                <a:solidFill>
                  <a:schemeClr val="tx1"/>
                </a:solidFill>
              </a:rPr>
              <a:t>alone creates success—without effort. </a:t>
            </a:r>
            <a:r>
              <a:rPr lang="en-US" sz="2400" dirty="0" smtClean="0">
                <a:solidFill>
                  <a:schemeClr val="tx1"/>
                </a:solidFill>
              </a:rPr>
              <a:t/>
            </a:r>
            <a:br>
              <a:rPr lang="en-US" sz="2400" dirty="0" smtClean="0">
                <a:solidFill>
                  <a:schemeClr val="tx1"/>
                </a:solidFill>
              </a:rPr>
            </a:br>
            <a:endParaRPr lang="en-US" sz="2400" dirty="0">
              <a:solidFill>
                <a:schemeClr val="tx1"/>
              </a:solidFill>
            </a:endParaRPr>
          </a:p>
          <a:p>
            <a:r>
              <a:rPr lang="en-US" sz="2400" dirty="0" smtClean="0">
                <a:solidFill>
                  <a:schemeClr val="tx1"/>
                </a:solidFill>
              </a:rPr>
              <a:t>People </a:t>
            </a:r>
            <a:r>
              <a:rPr lang="en-US" sz="2400" dirty="0">
                <a:solidFill>
                  <a:schemeClr val="tx1"/>
                </a:solidFill>
              </a:rPr>
              <a:t>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431</TotalTime>
  <Words>1567</Words>
  <Application>Microsoft Office PowerPoint</Application>
  <PresentationFormat>Widescreen</PresentationFormat>
  <Paragraphs>262</Paragraphs>
  <Slides>63</Slides>
  <Notes>63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Century Gothic</vt:lpstr>
      <vt:lpstr>Wingdings 3</vt:lpstr>
      <vt:lpstr>Wisp</vt:lpstr>
      <vt:lpstr>Incorporating Mathematical Mindsets</vt:lpstr>
      <vt:lpstr>Introduction</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Day One Survey Prompts</vt:lpstr>
      <vt:lpstr>Developing a Growth Mindset</vt:lpstr>
      <vt:lpstr>Developing a Growth Mindset</vt:lpstr>
      <vt:lpstr>Misinterpretations</vt:lpstr>
      <vt:lpstr>Misinterpretations</vt:lpstr>
      <vt:lpstr>Misinterpretations</vt:lpstr>
      <vt:lpstr>Misinterpretations</vt:lpstr>
      <vt:lpstr>Misinterpretations</vt:lpstr>
      <vt:lpstr>Misinterpretations</vt:lpstr>
      <vt:lpstr>Messages</vt:lpstr>
      <vt:lpstr>Messages</vt:lpstr>
      <vt:lpstr>Messages</vt:lpstr>
      <vt:lpstr>Mistakes</vt:lpstr>
      <vt:lpstr>Mistakes</vt:lpstr>
      <vt:lpstr>Mistakes</vt:lpstr>
      <vt:lpstr>Mistakes</vt:lpstr>
      <vt:lpstr>Believe in Your Students</vt:lpstr>
      <vt:lpstr>Believe in Your Students</vt:lpstr>
      <vt:lpstr>Believe in Your Students</vt:lpstr>
      <vt:lpstr>Believe</vt:lpstr>
      <vt:lpstr>Speed</vt:lpstr>
      <vt:lpstr>Speed</vt:lpstr>
      <vt:lpstr>Praise</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Five C’s of Mathematics Engagement</vt:lpstr>
      <vt:lpstr>Conclusion</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40</cp:revision>
  <cp:lastPrinted>2018-03-01T01:00:10Z</cp:lastPrinted>
  <dcterms:created xsi:type="dcterms:W3CDTF">2018-02-21T14:55:57Z</dcterms:created>
  <dcterms:modified xsi:type="dcterms:W3CDTF">2018-03-02T02:37:29Z</dcterms:modified>
</cp:coreProperties>
</file>